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RENAL </a:t>
            </a:r>
            <a:r>
              <a:rPr lang="en-US" b="1" dirty="0" smtClean="0"/>
              <a:t>CALCULI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by,</a:t>
            </a:r>
          </a:p>
          <a:p>
            <a:r>
              <a:rPr lang="en-US" dirty="0" smtClean="0"/>
              <a:t>                              </a:t>
            </a:r>
            <a:r>
              <a:rPr lang="en-US" dirty="0" err="1" smtClean="0"/>
              <a:t>Dr.Panchajani.R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Close procedure:- Noninvasive</a:t>
            </a:r>
          </a:p>
          <a:p>
            <a:pPr>
              <a:buNone/>
            </a:pPr>
            <a:r>
              <a:rPr lang="en-US" b="1" dirty="0" smtClean="0"/>
              <a:t> Lithotripsy </a:t>
            </a:r>
            <a:r>
              <a:rPr lang="en-US" dirty="0" smtClean="0"/>
              <a:t>(Extracorporeal Shockwave lithotripsy -</a:t>
            </a:r>
            <a:r>
              <a:rPr lang="en-US" b="1" dirty="0" smtClean="0"/>
              <a:t>ESWL)</a:t>
            </a:r>
          </a:p>
          <a:p>
            <a:r>
              <a:rPr lang="en-US" dirty="0" err="1" smtClean="0"/>
              <a:t>Piezo</a:t>
            </a:r>
            <a:r>
              <a:rPr lang="en-US" dirty="0" smtClean="0"/>
              <a:t>- ceramic / electromagnetic waves are passed through water bath / water cushion which acts as a media</a:t>
            </a:r>
          </a:p>
          <a:p>
            <a:r>
              <a:rPr lang="en-US" dirty="0" smtClean="0"/>
              <a:t>Stone is located &amp; observed through </a:t>
            </a:r>
            <a:r>
              <a:rPr lang="en-US" dirty="0" err="1" smtClean="0"/>
              <a:t>flouroscope</a:t>
            </a:r>
            <a:r>
              <a:rPr lang="en-US" dirty="0" smtClean="0"/>
              <a:t> / ultrasound</a:t>
            </a:r>
          </a:p>
          <a:p>
            <a:r>
              <a:rPr lang="en-US" dirty="0" smtClean="0"/>
              <a:t>Shock waves are triggered as a compressive waves over stone to fragment it . These fragments are flushed 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PCNL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Indications </a:t>
            </a:r>
          </a:p>
          <a:p>
            <a:r>
              <a:rPr lang="en-US" dirty="0" smtClean="0"/>
              <a:t>Stones more than 2.5cm</a:t>
            </a:r>
          </a:p>
          <a:p>
            <a:r>
              <a:rPr lang="en-US" dirty="0" smtClean="0"/>
              <a:t>Multiple stones</a:t>
            </a:r>
          </a:p>
          <a:p>
            <a:r>
              <a:rPr lang="en-US" dirty="0" smtClean="0"/>
              <a:t>Stones not responding to ESWL </a:t>
            </a:r>
          </a:p>
          <a:p>
            <a:pPr>
              <a:buNone/>
            </a:pPr>
            <a:r>
              <a:rPr lang="en-US" dirty="0" smtClean="0"/>
              <a:t>Complications- </a:t>
            </a:r>
          </a:p>
          <a:p>
            <a:r>
              <a:rPr lang="en-US" dirty="0" err="1" smtClean="0"/>
              <a:t>Haemorrhage</a:t>
            </a:r>
            <a:endParaRPr lang="en-US" dirty="0" smtClean="0"/>
          </a:p>
          <a:p>
            <a:r>
              <a:rPr lang="en-US" dirty="0" smtClean="0"/>
              <a:t>Perforation </a:t>
            </a:r>
          </a:p>
          <a:p>
            <a:r>
              <a:rPr lang="en-US" dirty="0" smtClean="0"/>
              <a:t>Injury to colon / pleura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calculi- surgery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Open procedure:-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Ureterolithotomy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Pyelolithotomy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Nephrolithotomy</a:t>
            </a:r>
            <a:endParaRPr lang="en-US" dirty="0" smtClean="0"/>
          </a:p>
          <a:p>
            <a:r>
              <a:rPr lang="en-US" dirty="0" smtClean="0"/>
              <a:t> Partial or total </a:t>
            </a:r>
            <a:r>
              <a:rPr lang="en-US" dirty="0" err="1" smtClean="0"/>
              <a:t>nephrectomy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increased redness in urine</a:t>
            </a:r>
          </a:p>
          <a:p>
            <a:r>
              <a:rPr lang="en-US" dirty="0" smtClean="0"/>
              <a:t> Monitor vital signs</a:t>
            </a:r>
          </a:p>
          <a:p>
            <a:r>
              <a:rPr lang="en-US" dirty="0" smtClean="0"/>
              <a:t> Fluid balance chart</a:t>
            </a:r>
          </a:p>
          <a:p>
            <a:r>
              <a:rPr lang="en-US" dirty="0" smtClean="0"/>
              <a:t> Observation for </a:t>
            </a:r>
            <a:r>
              <a:rPr lang="en-US" dirty="0" err="1" smtClean="0"/>
              <a:t>anuria</a:t>
            </a:r>
            <a:endParaRPr lang="en-US" dirty="0" smtClean="0"/>
          </a:p>
          <a:p>
            <a:r>
              <a:rPr lang="en-US" dirty="0" smtClean="0"/>
              <a:t> Observation for signs of infection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RENAL CALCULI- </a:t>
            </a:r>
            <a:r>
              <a:rPr lang="en-US" b="1" dirty="0" err="1" smtClean="0"/>
              <a:t>Nephrolithiasis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Introduction</a:t>
            </a:r>
          </a:p>
          <a:p>
            <a:r>
              <a:rPr lang="en-US" dirty="0" smtClean="0"/>
              <a:t>A kidney stone is a hard solid mass of material that forms in the kidney from the substances in the urine.</a:t>
            </a:r>
          </a:p>
          <a:p>
            <a:r>
              <a:rPr lang="en-US" dirty="0" smtClean="0"/>
              <a:t> Kidney stones or calculi develop as a result of various metabolic disorders which affect the fate of calcium and other mineral elements in  the body.</a:t>
            </a:r>
          </a:p>
          <a:p>
            <a:r>
              <a:rPr lang="en-US" dirty="0" smtClean="0"/>
              <a:t>Stones may be formed in the kidney, urinary bladder, </a:t>
            </a:r>
            <a:r>
              <a:rPr lang="en-US" dirty="0" err="1" smtClean="0"/>
              <a:t>ureter</a:t>
            </a:r>
            <a:r>
              <a:rPr lang="en-US" dirty="0" smtClean="0"/>
              <a:t> and urethra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calculi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80% of  Stones under 2mm in size. </a:t>
            </a:r>
          </a:p>
          <a:p>
            <a:r>
              <a:rPr lang="en-US" dirty="0" smtClean="0"/>
              <a:t>90 % of stones pass through the urinary system spontaneously.</a:t>
            </a:r>
          </a:p>
          <a:p>
            <a:r>
              <a:rPr lang="en-US" dirty="0" smtClean="0"/>
              <a:t>Generally stones smaller than 6 mm are passable.</a:t>
            </a:r>
          </a:p>
          <a:p>
            <a:pPr>
              <a:buNone/>
            </a:pPr>
            <a:r>
              <a:rPr lang="en-US" dirty="0" smtClean="0"/>
              <a:t>Risk factor:-</a:t>
            </a:r>
          </a:p>
          <a:p>
            <a:r>
              <a:rPr lang="en-US" dirty="0" smtClean="0"/>
              <a:t> Imbalance of pH in urine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Alkalic</a:t>
            </a:r>
            <a:r>
              <a:rPr lang="en-US" dirty="0" smtClean="0"/>
              <a:t>:-Calcium stone</a:t>
            </a:r>
          </a:p>
          <a:p>
            <a:pPr>
              <a:buNone/>
            </a:pPr>
            <a:r>
              <a:rPr lang="en-US" dirty="0" smtClean="0"/>
              <a:t>               Acidic:-Uric &amp; </a:t>
            </a:r>
            <a:r>
              <a:rPr lang="en-US" dirty="0" err="1" smtClean="0"/>
              <a:t>cystine</a:t>
            </a:r>
            <a:r>
              <a:rPr lang="en-US" dirty="0" smtClean="0"/>
              <a:t> stone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calculi – </a:t>
            </a:r>
            <a:r>
              <a:rPr lang="en-US" dirty="0" err="1" smtClean="0"/>
              <a:t>aetiology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Unknown</a:t>
            </a:r>
          </a:p>
          <a:p>
            <a:r>
              <a:rPr lang="en-US" dirty="0" smtClean="0"/>
              <a:t> Diet - </a:t>
            </a:r>
            <a:r>
              <a:rPr lang="en-US" dirty="0" err="1" smtClean="0"/>
              <a:t>vit</a:t>
            </a:r>
            <a:r>
              <a:rPr lang="en-US" dirty="0" smtClean="0"/>
              <a:t>. A deficiency – desquamation of </a:t>
            </a:r>
            <a:r>
              <a:rPr lang="en-US" dirty="0" err="1" smtClean="0"/>
              <a:t>epi</a:t>
            </a:r>
            <a:r>
              <a:rPr lang="en-US" dirty="0" smtClean="0"/>
              <a:t>. which act as a </a:t>
            </a:r>
            <a:r>
              <a:rPr lang="en-US" dirty="0" err="1" smtClean="0"/>
              <a:t>nidus</a:t>
            </a:r>
            <a:r>
              <a:rPr lang="en-US" dirty="0" smtClean="0"/>
              <a:t> for stone formation .</a:t>
            </a:r>
          </a:p>
          <a:p>
            <a:r>
              <a:rPr lang="en-US" dirty="0" smtClean="0"/>
              <a:t>Climate- hot climate will increases urinary solutes with decrease in colloids.</a:t>
            </a:r>
          </a:p>
          <a:p>
            <a:r>
              <a:rPr lang="en-US" dirty="0" smtClean="0"/>
              <a:t>Citrate level- high level causes </a:t>
            </a:r>
          </a:p>
          <a:p>
            <a:r>
              <a:rPr lang="en-US" dirty="0" smtClean="0"/>
              <a:t>Infection in kidney</a:t>
            </a:r>
          </a:p>
          <a:p>
            <a:r>
              <a:rPr lang="en-US" dirty="0" smtClean="0"/>
              <a:t>Prolonged </a:t>
            </a:r>
            <a:r>
              <a:rPr lang="en-US" dirty="0" err="1" smtClean="0"/>
              <a:t>immobilisation</a:t>
            </a:r>
            <a:endParaRPr lang="en-US" dirty="0" smtClean="0"/>
          </a:p>
          <a:p>
            <a:r>
              <a:rPr lang="en-US" dirty="0" smtClean="0"/>
              <a:t> Gout-</a:t>
            </a:r>
          </a:p>
          <a:p>
            <a:r>
              <a:rPr lang="en-US" dirty="0" smtClean="0"/>
              <a:t> Hyperparathyroidism</a:t>
            </a:r>
          </a:p>
          <a:p>
            <a:r>
              <a:rPr lang="en-US" dirty="0" smtClean="0"/>
              <a:t>Hyper </a:t>
            </a:r>
            <a:r>
              <a:rPr lang="en-US" dirty="0" err="1" smtClean="0"/>
              <a:t>oxaluria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calculi – </a:t>
            </a:r>
            <a:r>
              <a:rPr lang="en-US" dirty="0" err="1" smtClean="0"/>
              <a:t>aetiology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Unknown</a:t>
            </a:r>
          </a:p>
          <a:p>
            <a:r>
              <a:rPr lang="en-US" dirty="0" smtClean="0"/>
              <a:t> Diet - </a:t>
            </a:r>
            <a:r>
              <a:rPr lang="en-US" dirty="0" err="1" smtClean="0"/>
              <a:t>vit</a:t>
            </a:r>
            <a:r>
              <a:rPr lang="en-US" dirty="0" smtClean="0"/>
              <a:t>. A deficiency – desquamation of </a:t>
            </a:r>
            <a:r>
              <a:rPr lang="en-US" dirty="0" err="1" smtClean="0"/>
              <a:t>epi</a:t>
            </a:r>
            <a:r>
              <a:rPr lang="en-US" dirty="0" smtClean="0"/>
              <a:t>. which act as a </a:t>
            </a:r>
            <a:r>
              <a:rPr lang="en-US" dirty="0" err="1" smtClean="0"/>
              <a:t>nidus</a:t>
            </a:r>
            <a:r>
              <a:rPr lang="en-US" dirty="0" smtClean="0"/>
              <a:t> for stone formation .</a:t>
            </a:r>
          </a:p>
          <a:p>
            <a:r>
              <a:rPr lang="en-US" dirty="0" smtClean="0"/>
              <a:t>Climate- hot climate will increases urinary solutes with decrease in colloids.</a:t>
            </a:r>
          </a:p>
          <a:p>
            <a:r>
              <a:rPr lang="en-US" dirty="0" smtClean="0"/>
              <a:t>Citrate level- high level causes </a:t>
            </a:r>
          </a:p>
          <a:p>
            <a:r>
              <a:rPr lang="en-US" dirty="0" smtClean="0"/>
              <a:t>Infection in kidney</a:t>
            </a:r>
          </a:p>
          <a:p>
            <a:r>
              <a:rPr lang="en-US" dirty="0" smtClean="0"/>
              <a:t>Prolonged </a:t>
            </a:r>
            <a:r>
              <a:rPr lang="en-US" dirty="0" err="1" smtClean="0"/>
              <a:t>immobilisation</a:t>
            </a:r>
            <a:endParaRPr lang="en-US" dirty="0" smtClean="0"/>
          </a:p>
          <a:p>
            <a:r>
              <a:rPr lang="en-US" dirty="0" smtClean="0"/>
              <a:t> Gout-</a:t>
            </a:r>
          </a:p>
          <a:p>
            <a:r>
              <a:rPr lang="en-US" dirty="0" smtClean="0"/>
              <a:t> Hyperparathyroidism</a:t>
            </a:r>
          </a:p>
          <a:p>
            <a:r>
              <a:rPr lang="en-US" dirty="0" smtClean="0"/>
              <a:t>Hyper </a:t>
            </a:r>
            <a:r>
              <a:rPr lang="en-US" dirty="0" err="1" smtClean="0"/>
              <a:t>oxaluria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Pathophysiology</a:t>
            </a:r>
            <a:r>
              <a:rPr lang="en-US" dirty="0" smtClean="0"/>
              <a:t>  - </a:t>
            </a:r>
            <a:r>
              <a:rPr lang="en-US" b="1" dirty="0" smtClean="0"/>
              <a:t>Stages</a:t>
            </a:r>
            <a:r>
              <a:rPr lang="en-US" dirty="0" smtClean="0"/>
              <a:t> of stone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saturation </a:t>
            </a:r>
            <a:r>
              <a:rPr lang="en-US" dirty="0" smtClean="0">
                <a:sym typeface="Wingdings" pitchFamily="2" charset="2"/>
              </a:rPr>
              <a:t>    </a:t>
            </a:r>
            <a:r>
              <a:rPr lang="en-US" dirty="0" err="1" smtClean="0"/>
              <a:t>Supersaturation</a:t>
            </a:r>
            <a:r>
              <a:rPr lang="en-US" dirty="0" smtClean="0">
                <a:sym typeface="Wingdings" pitchFamily="2" charset="2"/>
              </a:rPr>
              <a:t> Nucleus formation  </a:t>
            </a:r>
            <a:r>
              <a:rPr lang="en-US" dirty="0" err="1" smtClean="0"/>
              <a:t>Crystallisation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Aggregation  </a:t>
            </a:r>
            <a:r>
              <a:rPr lang="en-US" dirty="0" smtClean="0">
                <a:sym typeface="Wingdings" pitchFamily="2" charset="2"/>
              </a:rPr>
              <a:t> Matrix formation  Stone (</a:t>
            </a:r>
            <a:r>
              <a:rPr lang="en-US" dirty="0" smtClean="0"/>
              <a:t>Retention and growth)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calculi-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Types:-</a:t>
            </a:r>
          </a:p>
          <a:p>
            <a:pPr>
              <a:buNone/>
            </a:pPr>
            <a:r>
              <a:rPr lang="en-US" dirty="0" smtClean="0"/>
              <a:t>1. Calcium oxalate stones (Is the most common 80% )</a:t>
            </a:r>
          </a:p>
          <a:p>
            <a:pPr>
              <a:buNone/>
            </a:pPr>
            <a:r>
              <a:rPr lang="en-US" dirty="0" smtClean="0"/>
              <a:t>2. Calcium phosphate stones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Struvite</a:t>
            </a:r>
            <a:r>
              <a:rPr lang="en-US" dirty="0" smtClean="0"/>
              <a:t> stone (Triple stone)</a:t>
            </a:r>
          </a:p>
          <a:p>
            <a:pPr>
              <a:buNone/>
            </a:pPr>
            <a:r>
              <a:rPr lang="en-US" dirty="0" smtClean="0"/>
              <a:t>4. Uric acid stones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Urate</a:t>
            </a:r>
            <a:r>
              <a:rPr lang="en-US" dirty="0" smtClean="0"/>
              <a:t> stones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Cystine</a:t>
            </a:r>
            <a:r>
              <a:rPr lang="en-US" dirty="0" smtClean="0"/>
              <a:t>  stone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Xanthine</a:t>
            </a:r>
            <a:r>
              <a:rPr lang="en-US" dirty="0" smtClean="0"/>
              <a:t> calculi 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Indigo stones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calculi- C/F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PAIN</a:t>
            </a:r>
            <a:r>
              <a:rPr lang="en-US" dirty="0" smtClean="0"/>
              <a:t>- Severe pain is located over </a:t>
            </a:r>
            <a:r>
              <a:rPr lang="en-US" b="1" dirty="0" smtClean="0"/>
              <a:t>renal angle</a:t>
            </a:r>
            <a:r>
              <a:rPr lang="en-US" dirty="0" smtClean="0"/>
              <a:t>, </a:t>
            </a:r>
            <a:r>
              <a:rPr lang="en-US" dirty="0" err="1" smtClean="0"/>
              <a:t>hypochondrium</a:t>
            </a:r>
            <a:r>
              <a:rPr lang="en-US" dirty="0" smtClean="0"/>
              <a:t> &amp; lumbar region.  (in the side and back, below the ribs)</a:t>
            </a:r>
          </a:p>
          <a:p>
            <a:r>
              <a:rPr lang="en-US" dirty="0" smtClean="0"/>
              <a:t> Pain that spreads or </a:t>
            </a:r>
            <a:r>
              <a:rPr lang="en-US" b="1" dirty="0" smtClean="0"/>
              <a:t>radiating </a:t>
            </a:r>
            <a:r>
              <a:rPr lang="en-US" dirty="0" smtClean="0"/>
              <a:t> to the lower abdomen and groin &amp; testis  </a:t>
            </a:r>
            <a:r>
              <a:rPr lang="en-US" b="1" dirty="0" smtClean="0"/>
              <a:t>with vomiting  </a:t>
            </a:r>
            <a:r>
              <a:rPr lang="en-US" dirty="0" smtClean="0"/>
              <a:t>due to </a:t>
            </a:r>
            <a:r>
              <a:rPr lang="en-US" dirty="0" err="1" smtClean="0"/>
              <a:t>pylorospasm</a:t>
            </a:r>
            <a:endParaRPr lang="en-US" dirty="0" smtClean="0"/>
          </a:p>
          <a:p>
            <a:r>
              <a:rPr lang="en-US" dirty="0" smtClean="0"/>
              <a:t> Pain that comes in waves and fluctuates in intensity </a:t>
            </a:r>
            <a:r>
              <a:rPr lang="en-US" b="1" dirty="0" smtClean="0"/>
              <a:t>worsens on movements</a:t>
            </a:r>
          </a:p>
          <a:p>
            <a:r>
              <a:rPr lang="en-US" dirty="0" smtClean="0"/>
              <a:t> Pain on urination</a:t>
            </a:r>
          </a:p>
          <a:p>
            <a:r>
              <a:rPr lang="en-US" dirty="0" smtClean="0"/>
              <a:t> Cloudy or foul-smelling urine- </a:t>
            </a:r>
            <a:r>
              <a:rPr lang="en-US" b="1" dirty="0" err="1" smtClean="0"/>
              <a:t>Pyuria</a:t>
            </a:r>
            <a:r>
              <a:rPr lang="en-US" b="1" dirty="0" smtClean="0"/>
              <a:t> - UTI</a:t>
            </a:r>
          </a:p>
          <a:p>
            <a:r>
              <a:rPr lang="en-US" b="1" dirty="0" err="1" smtClean="0"/>
              <a:t>Haematuria</a:t>
            </a:r>
            <a:r>
              <a:rPr lang="en-US" b="1" dirty="0" smtClean="0"/>
              <a:t>  is common </a:t>
            </a:r>
          </a:p>
          <a:p>
            <a:r>
              <a:rPr lang="en-US" dirty="0" smtClean="0"/>
              <a:t> Nausea and vomiting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Fever and chills </a:t>
            </a:r>
            <a:r>
              <a:rPr lang="en-US" dirty="0" smtClean="0"/>
              <a:t>if an infection is present</a:t>
            </a:r>
          </a:p>
          <a:p>
            <a:r>
              <a:rPr lang="en-US" dirty="0" smtClean="0"/>
              <a:t> Urinating small amounts of urine</a:t>
            </a:r>
          </a:p>
          <a:p>
            <a:r>
              <a:rPr lang="en-US" dirty="0" smtClean="0"/>
              <a:t>Tenderness in renal angle, a mass in loin  due to </a:t>
            </a:r>
            <a:r>
              <a:rPr lang="en-US" dirty="0" err="1" smtClean="0"/>
              <a:t>hydronephrosis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Often hypertension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Blood</a:t>
            </a:r>
            <a:r>
              <a:rPr lang="en-US" dirty="0" smtClean="0"/>
              <a:t>- ESR, calcium, phosphate, </a:t>
            </a:r>
            <a:r>
              <a:rPr lang="en-US" dirty="0" err="1" smtClean="0"/>
              <a:t>creatinine</a:t>
            </a:r>
            <a:r>
              <a:rPr lang="en-US" dirty="0" smtClean="0"/>
              <a:t>, urea, uric acid,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Urine analysis- </a:t>
            </a:r>
            <a:r>
              <a:rPr lang="en-US" dirty="0" smtClean="0"/>
              <a:t>calcium, </a:t>
            </a:r>
            <a:r>
              <a:rPr lang="en-US" dirty="0" err="1" smtClean="0"/>
              <a:t>urate</a:t>
            </a:r>
            <a:r>
              <a:rPr lang="en-US" dirty="0" smtClean="0"/>
              <a:t>, </a:t>
            </a:r>
            <a:r>
              <a:rPr lang="en-US" dirty="0" err="1" smtClean="0"/>
              <a:t>cystine,pH</a:t>
            </a:r>
            <a:r>
              <a:rPr lang="en-US" dirty="0" smtClean="0"/>
              <a:t>, specific gravity, C/S</a:t>
            </a:r>
          </a:p>
          <a:p>
            <a:r>
              <a:rPr lang="en-US" dirty="0" smtClean="0"/>
              <a:t>Plain </a:t>
            </a:r>
            <a:r>
              <a:rPr lang="en-US" b="1" dirty="0" smtClean="0"/>
              <a:t>X-ray KUB-  </a:t>
            </a:r>
            <a:r>
              <a:rPr lang="en-US" dirty="0" smtClean="0"/>
              <a:t>Kidney shadow, stones (90% - radio- opaque) </a:t>
            </a:r>
          </a:p>
          <a:p>
            <a:r>
              <a:rPr lang="en-US" dirty="0" smtClean="0"/>
              <a:t>Intravenous </a:t>
            </a:r>
            <a:r>
              <a:rPr lang="en-US" dirty="0" err="1" smtClean="0"/>
              <a:t>urogram</a:t>
            </a:r>
            <a:r>
              <a:rPr lang="en-US" dirty="0" smtClean="0"/>
              <a:t> (</a:t>
            </a:r>
            <a:r>
              <a:rPr lang="en-US" b="1" dirty="0" smtClean="0"/>
              <a:t>IVU</a:t>
            </a:r>
            <a:r>
              <a:rPr lang="en-US" dirty="0" smtClean="0"/>
              <a:t>) or intravenous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Pyelogram</a:t>
            </a:r>
            <a:r>
              <a:rPr lang="en-US" dirty="0" smtClean="0"/>
              <a:t>- renal function, HN</a:t>
            </a:r>
          </a:p>
          <a:p>
            <a:r>
              <a:rPr lang="en-US" b="1" dirty="0" smtClean="0"/>
              <a:t>USG-   </a:t>
            </a:r>
            <a:r>
              <a:rPr lang="en-US" dirty="0" err="1" smtClean="0"/>
              <a:t>radioluscent</a:t>
            </a:r>
            <a:r>
              <a:rPr lang="en-US" dirty="0" smtClean="0"/>
              <a:t> stones, changes in renal parenchyma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Cystoscopy</a:t>
            </a:r>
            <a:endParaRPr lang="en-US" dirty="0" smtClean="0"/>
          </a:p>
          <a:p>
            <a:r>
              <a:rPr lang="en-US" dirty="0" smtClean="0"/>
              <a:t>  CT scan – Small missed stones in </a:t>
            </a:r>
            <a:r>
              <a:rPr lang="en-US" dirty="0" err="1" smtClean="0"/>
              <a:t>ureter</a:t>
            </a:r>
            <a:endParaRPr lang="en-US" dirty="0" smtClean="0"/>
          </a:p>
          <a:p>
            <a:r>
              <a:rPr lang="en-US" dirty="0" smtClean="0"/>
              <a:t>  MRI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RENAL CALCULI</vt:lpstr>
      <vt:lpstr>RENAL CALCULI- Nephrolithiasis</vt:lpstr>
      <vt:lpstr>Renal calculi </vt:lpstr>
      <vt:lpstr>Renal calculi – aetiology </vt:lpstr>
      <vt:lpstr>Renal calculi – aetiology </vt:lpstr>
      <vt:lpstr>Pathophysiology  - Stages of stone formation</vt:lpstr>
      <vt:lpstr>Renal calculi- types </vt:lpstr>
      <vt:lpstr>Renal calculi- C/F</vt:lpstr>
      <vt:lpstr>DIAGNOSIS </vt:lpstr>
      <vt:lpstr>SURGICAL MANAGEMENT</vt:lpstr>
      <vt:lpstr>PCNL </vt:lpstr>
      <vt:lpstr>Renal calculi- surgery </vt:lpstr>
      <vt:lpstr>MONITORING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CALCULI</dc:title>
  <dc:creator>SURGERY</dc:creator>
  <cp:lastModifiedBy>SUJRGERY</cp:lastModifiedBy>
  <cp:revision>1</cp:revision>
  <dcterms:created xsi:type="dcterms:W3CDTF">2006-08-16T00:00:00Z</dcterms:created>
  <dcterms:modified xsi:type="dcterms:W3CDTF">2021-11-27T05:03:39Z</dcterms:modified>
</cp:coreProperties>
</file>